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2080200"/>
  <p:notesSz cx="6858000" cy="9144000"/>
  <p:defaultTextStyle>
    <a:defPPr>
      <a:defRPr lang="en-US"/>
    </a:defPPr>
    <a:lvl1pPr marL="0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39650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79301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18951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58601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698251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37902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77552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17202" algn="l" defTabSz="427930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4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860000"/>
    <a:srgbClr val="B40000"/>
    <a:srgbClr val="FE989A"/>
    <a:srgbClr val="66FFFF"/>
    <a:srgbClr val="00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2202" y="66"/>
      </p:cViewPr>
      <p:guideLst>
        <p:guide orient="horz" pos="10104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965657"/>
            <a:ext cx="36387246" cy="6876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79" y="18178780"/>
            <a:ext cx="29965968" cy="8198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3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7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1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58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9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3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1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03730" y="6007614"/>
            <a:ext cx="45090158" cy="128046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8386" y="6007614"/>
            <a:ext cx="134571871" cy="128046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7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9" y="20614501"/>
            <a:ext cx="36387246" cy="6371484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9" y="13596960"/>
            <a:ext cx="36387246" cy="7017541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3965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79301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189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5860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6982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3790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7755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1720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2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8386" y="35013464"/>
            <a:ext cx="89831017" cy="99040189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2876" y="35013464"/>
            <a:ext cx="89831012" cy="99040189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3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6" y="1284696"/>
            <a:ext cx="38527673" cy="5346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7180918"/>
            <a:ext cx="18914533" cy="2992664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650" indent="0">
              <a:buNone/>
              <a:defRPr sz="9400" b="1"/>
            </a:lvl2pPr>
            <a:lvl3pPr marL="4279301" indent="0">
              <a:buNone/>
              <a:defRPr sz="8400" b="1"/>
            </a:lvl3pPr>
            <a:lvl4pPr marL="6418951" indent="0">
              <a:buNone/>
              <a:defRPr sz="7500" b="1"/>
            </a:lvl4pPr>
            <a:lvl5pPr marL="8558601" indent="0">
              <a:buNone/>
              <a:defRPr sz="7500" b="1"/>
            </a:lvl5pPr>
            <a:lvl6pPr marL="10698251" indent="0">
              <a:buNone/>
              <a:defRPr sz="7500" b="1"/>
            </a:lvl6pPr>
            <a:lvl7pPr marL="12837902" indent="0">
              <a:buNone/>
              <a:defRPr sz="7500" b="1"/>
            </a:lvl7pPr>
            <a:lvl8pPr marL="14977552" indent="0">
              <a:buNone/>
              <a:defRPr sz="7500" b="1"/>
            </a:lvl8pPr>
            <a:lvl9pPr marL="17117202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10173582"/>
            <a:ext cx="18914533" cy="18483247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8" y="7180918"/>
            <a:ext cx="18921963" cy="2992664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9650" indent="0">
              <a:buNone/>
              <a:defRPr sz="9400" b="1"/>
            </a:lvl2pPr>
            <a:lvl3pPr marL="4279301" indent="0">
              <a:buNone/>
              <a:defRPr sz="8400" b="1"/>
            </a:lvl3pPr>
            <a:lvl4pPr marL="6418951" indent="0">
              <a:buNone/>
              <a:defRPr sz="7500" b="1"/>
            </a:lvl4pPr>
            <a:lvl5pPr marL="8558601" indent="0">
              <a:buNone/>
              <a:defRPr sz="7500" b="1"/>
            </a:lvl5pPr>
            <a:lvl6pPr marL="10698251" indent="0">
              <a:buNone/>
              <a:defRPr sz="7500" b="1"/>
            </a:lvl6pPr>
            <a:lvl7pPr marL="12837902" indent="0">
              <a:buNone/>
              <a:defRPr sz="7500" b="1"/>
            </a:lvl7pPr>
            <a:lvl8pPr marL="14977552" indent="0">
              <a:buNone/>
              <a:defRPr sz="7500" b="1"/>
            </a:lvl8pPr>
            <a:lvl9pPr marL="17117202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8" y="10173582"/>
            <a:ext cx="18921963" cy="18483247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8" y="1277267"/>
            <a:ext cx="14083710" cy="5435812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77270"/>
            <a:ext cx="23931155" cy="27379562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8" y="6713081"/>
            <a:ext cx="14083710" cy="21943750"/>
          </a:xfrm>
        </p:spPr>
        <p:txBody>
          <a:bodyPr/>
          <a:lstStyle>
            <a:lvl1pPr marL="0" indent="0">
              <a:buNone/>
              <a:defRPr sz="6600"/>
            </a:lvl1pPr>
            <a:lvl2pPr marL="2139650" indent="0">
              <a:buNone/>
              <a:defRPr sz="5600"/>
            </a:lvl2pPr>
            <a:lvl3pPr marL="4279301" indent="0">
              <a:buNone/>
              <a:defRPr sz="4700"/>
            </a:lvl3pPr>
            <a:lvl4pPr marL="6418951" indent="0">
              <a:buNone/>
              <a:defRPr sz="4200"/>
            </a:lvl4pPr>
            <a:lvl5pPr marL="8558601" indent="0">
              <a:buNone/>
              <a:defRPr sz="4200"/>
            </a:lvl5pPr>
            <a:lvl6pPr marL="10698251" indent="0">
              <a:buNone/>
              <a:defRPr sz="4200"/>
            </a:lvl6pPr>
            <a:lvl7pPr marL="12837902" indent="0">
              <a:buNone/>
              <a:defRPr sz="4200"/>
            </a:lvl7pPr>
            <a:lvl8pPr marL="14977552" indent="0">
              <a:buNone/>
              <a:defRPr sz="4200"/>
            </a:lvl8pPr>
            <a:lvl9pPr marL="17117202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6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1" y="22456140"/>
            <a:ext cx="25685115" cy="265107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1" y="2866425"/>
            <a:ext cx="25685115" cy="19248120"/>
          </a:xfrm>
        </p:spPr>
        <p:txBody>
          <a:bodyPr/>
          <a:lstStyle>
            <a:lvl1pPr marL="0" indent="0">
              <a:buNone/>
              <a:defRPr sz="15000"/>
            </a:lvl1pPr>
            <a:lvl2pPr marL="2139650" indent="0">
              <a:buNone/>
              <a:defRPr sz="13100"/>
            </a:lvl2pPr>
            <a:lvl3pPr marL="4279301" indent="0">
              <a:buNone/>
              <a:defRPr sz="11200"/>
            </a:lvl3pPr>
            <a:lvl4pPr marL="6418951" indent="0">
              <a:buNone/>
              <a:defRPr sz="9400"/>
            </a:lvl4pPr>
            <a:lvl5pPr marL="8558601" indent="0">
              <a:buNone/>
              <a:defRPr sz="9400"/>
            </a:lvl5pPr>
            <a:lvl6pPr marL="10698251" indent="0">
              <a:buNone/>
              <a:defRPr sz="9400"/>
            </a:lvl6pPr>
            <a:lvl7pPr marL="12837902" indent="0">
              <a:buNone/>
              <a:defRPr sz="9400"/>
            </a:lvl7pPr>
            <a:lvl8pPr marL="14977552" indent="0">
              <a:buNone/>
              <a:defRPr sz="9400"/>
            </a:lvl8pPr>
            <a:lvl9pPr marL="17117202" indent="0">
              <a:buNone/>
              <a:defRPr sz="9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1" y="25107214"/>
            <a:ext cx="25685115" cy="3764966"/>
          </a:xfrm>
        </p:spPr>
        <p:txBody>
          <a:bodyPr/>
          <a:lstStyle>
            <a:lvl1pPr marL="0" indent="0">
              <a:buNone/>
              <a:defRPr sz="6600"/>
            </a:lvl1pPr>
            <a:lvl2pPr marL="2139650" indent="0">
              <a:buNone/>
              <a:defRPr sz="5600"/>
            </a:lvl2pPr>
            <a:lvl3pPr marL="4279301" indent="0">
              <a:buNone/>
              <a:defRPr sz="4700"/>
            </a:lvl3pPr>
            <a:lvl4pPr marL="6418951" indent="0">
              <a:buNone/>
              <a:defRPr sz="4200"/>
            </a:lvl4pPr>
            <a:lvl5pPr marL="8558601" indent="0">
              <a:buNone/>
              <a:defRPr sz="4200"/>
            </a:lvl5pPr>
            <a:lvl6pPr marL="10698251" indent="0">
              <a:buNone/>
              <a:defRPr sz="4200"/>
            </a:lvl6pPr>
            <a:lvl7pPr marL="12837902" indent="0">
              <a:buNone/>
              <a:defRPr sz="4200"/>
            </a:lvl7pPr>
            <a:lvl8pPr marL="14977552" indent="0">
              <a:buNone/>
              <a:defRPr sz="4200"/>
            </a:lvl8pPr>
            <a:lvl9pPr marL="17117202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0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426" y="1284696"/>
            <a:ext cx="38527673" cy="5346700"/>
          </a:xfrm>
          <a:prstGeom prst="rect">
            <a:avLst/>
          </a:prstGeom>
        </p:spPr>
        <p:txBody>
          <a:bodyPr vert="horz" lIns="427930" tIns="213965" rIns="427930" bIns="21396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7485382"/>
            <a:ext cx="38527673" cy="21171449"/>
          </a:xfrm>
          <a:prstGeom prst="rect">
            <a:avLst/>
          </a:prstGeom>
        </p:spPr>
        <p:txBody>
          <a:bodyPr vert="horz" lIns="427930" tIns="213965" rIns="427930" bIns="213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426" y="29733595"/>
            <a:ext cx="9988656" cy="1707974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B77D-CD5B-49AB-BF11-A9E7C154980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246" y="29733595"/>
            <a:ext cx="13556033" cy="1707974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9443" y="29733595"/>
            <a:ext cx="9988656" cy="1707974"/>
          </a:xfrm>
          <a:prstGeom prst="rect">
            <a:avLst/>
          </a:prstGeom>
        </p:spPr>
        <p:txBody>
          <a:bodyPr vert="horz" lIns="427930" tIns="213965" rIns="427930" bIns="213965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89FC-86BE-4F3A-9A70-C90063F38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5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79301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4738" indent="-1604738" algn="l" defTabSz="4279301" rtl="0" eaLnBrk="1" latinLnBrk="0" hangingPunct="1">
        <a:spcBef>
          <a:spcPct val="20000"/>
        </a:spcBef>
        <a:buFont typeface="Arial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932" indent="-1337281" algn="l" defTabSz="4279301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126" indent="-1069825" algn="l" defTabSz="4279301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776" indent="-1069825" algn="l" defTabSz="4279301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28426" indent="-1069825" algn="l" defTabSz="4279301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077" indent="-1069825" algn="l" defTabSz="427930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07727" indent="-1069825" algn="l" defTabSz="427930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47377" indent="-1069825" algn="l" defTabSz="427930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7027" indent="-1069825" algn="l" defTabSz="427930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650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79301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18951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58601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8251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37902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77552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17202" algn="l" defTabSz="427930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4122" y="1384995"/>
            <a:ext cx="42862647" cy="73822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9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9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frequency and yield of </a:t>
            </a:r>
            <a:r>
              <a:rPr lang="en-GB" sz="9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cryptococcal</a:t>
            </a:r>
            <a:r>
              <a:rPr lang="en-GB" sz="9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antigen screening among anti-retroviral therapy (ART) naïve and ART-experienced HIV-infected patients in rural Uganda</a:t>
            </a:r>
            <a:b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Joseph Baruch Baluku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GB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Pallen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Mugabe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Shem Mwebaza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Jane Nakaweesi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Catherine  Senyimba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Barbara Mukasa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b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50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Mildmay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uganda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Wakiso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Uganda, </a:t>
            </a:r>
            <a:r>
              <a:rPr lang="en-GB" sz="5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Mulago</a:t>
            </a:r>
            <a:r>
              <a:rPr lang="en-GB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National Referral Hospital, Kampala, Uganda</a:t>
            </a:r>
            <a:endParaRPr lang="en-GB" sz="50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2808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Pentagon 13"/>
          <p:cNvSpPr/>
          <p:nvPr/>
        </p:nvSpPr>
        <p:spPr>
          <a:xfrm>
            <a:off x="-54122" y="0"/>
            <a:ext cx="8352928" cy="1384995"/>
          </a:xfrm>
          <a:prstGeom prst="homePlat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 PEB0144</a:t>
            </a:r>
          </a:p>
        </p:txBody>
      </p:sp>
      <p:sp>
        <p:nvSpPr>
          <p:cNvPr id="16" name="Pentagon 15"/>
          <p:cNvSpPr/>
          <p:nvPr/>
        </p:nvSpPr>
        <p:spPr>
          <a:xfrm>
            <a:off x="33357591" y="0"/>
            <a:ext cx="9450934" cy="1384995"/>
          </a:xfrm>
          <a:prstGeom prst="homePlate">
            <a:avLst/>
          </a:prstGeom>
          <a:solidFill>
            <a:srgbClr val="F79646"/>
          </a:solidFill>
          <a:ln>
            <a:solidFill>
              <a:srgbClr val="F79646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9718" y="224469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23RD INTERNATIONAL AIDS CONFERENCE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 6-10 JULY 2020</a:t>
            </a:r>
          </a:p>
          <a:p>
            <a:endParaRPr lang="en-GB" sz="3200" dirty="0"/>
          </a:p>
        </p:txBody>
      </p:sp>
      <p:sp>
        <p:nvSpPr>
          <p:cNvPr id="18" name="Rectangle 17"/>
          <p:cNvSpPr/>
          <p:nvPr/>
        </p:nvSpPr>
        <p:spPr>
          <a:xfrm>
            <a:off x="953990" y="10325662"/>
            <a:ext cx="14329592" cy="5256584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yield of 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cryptococcal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antigen (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screening , a predictor of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cryptococcal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meningitis, among  anti-retroviral therapy (ART)-experienced people living with HIV  (PLHIV) is not well established in programmatic settings.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3990" y="16662366"/>
            <a:ext cx="14509612" cy="6696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latin typeface="Arial" pitchFamily="34" charset="0"/>
                <a:cs typeface="Arial" pitchFamily="34" charset="0"/>
              </a:rPr>
              <a:t>We compared the frequency and yield of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screening among newly diagnosed PLHIV with CD4&lt;100 cells/mm3 (ART-naïve group) and ART-experienced PLHIV with suspected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virological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failure (viral load &gt;1000 copies/ml) (ART-experienced group) attending rural public health facilities in Uganda.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18530" y="24393028"/>
            <a:ext cx="14345072" cy="57606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latin typeface="Arial" pitchFamily="34" charset="0"/>
                <a:cs typeface="Arial" pitchFamily="34" charset="0"/>
              </a:rPr>
              <a:t>We analysed data from publicly available programmatic reports on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screening from 107 health facilities in 8 rural districts in Uganda from January 2018 to July 2019. We compared the frequency and yield of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screening between the two groups using Pearson's Chi-square test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427598" y="9415364"/>
            <a:ext cx="72008" cy="21674408"/>
          </a:xfrm>
          <a:prstGeom prst="line">
            <a:avLst/>
          </a:prstGeom>
          <a:ln w="314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044412" y="9514923"/>
            <a:ext cx="5832648" cy="11437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7956990" y="9415364"/>
            <a:ext cx="72008" cy="21674408"/>
          </a:xfrm>
          <a:prstGeom prst="line">
            <a:avLst/>
          </a:prstGeom>
          <a:ln w="314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960517" y="27195958"/>
            <a:ext cx="8758113" cy="410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</a:t>
            </a:r>
            <a:r>
              <a:rPr lang="en-GB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Joseph Baruch </a:t>
            </a:r>
            <a:r>
              <a:rPr lang="en-GB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Baluku</a:t>
            </a:r>
            <a:b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Mildmay</a:t>
            </a: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Uganda,</a:t>
            </a:r>
            <a:b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 Box  P.O Box 24985, </a:t>
            </a:r>
            <a:b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Kampala, Uganda</a:t>
            </a:r>
            <a:b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joseph.baluku@mildmay.or.ug</a:t>
            </a:r>
            <a:b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+256706327972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02" y="27561381"/>
            <a:ext cx="4265978" cy="33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 rot="606480">
            <a:off x="17680669" y="12073834"/>
            <a:ext cx="5990171" cy="4002303"/>
            <a:chOff x="17659846" y="13910855"/>
            <a:chExt cx="5990171" cy="4002303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95146">
              <a:off x="17820717" y="14026958"/>
              <a:ext cx="58293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Oval 31"/>
            <p:cNvSpPr/>
            <p:nvPr/>
          </p:nvSpPr>
          <p:spPr>
            <a:xfrm rot="20855265">
              <a:off x="17659846" y="15062983"/>
              <a:ext cx="2232248" cy="20603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Arial" pitchFamily="34" charset="0"/>
                  <a:cs typeface="Arial" pitchFamily="34" charset="0"/>
                </a:rPr>
                <a:t>16.4%</a:t>
              </a:r>
            </a:p>
          </p:txBody>
        </p:sp>
        <p:sp>
          <p:nvSpPr>
            <p:cNvPr id="37" name="Oval 36"/>
            <p:cNvSpPr/>
            <p:nvPr/>
          </p:nvSpPr>
          <p:spPr>
            <a:xfrm rot="20639034">
              <a:off x="20900206" y="13910855"/>
              <a:ext cx="2232248" cy="20603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Arial" pitchFamily="34" charset="0"/>
                  <a:cs typeface="Arial" pitchFamily="34" charset="0"/>
                </a:rPr>
                <a:t>10.0%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83578" y="15790337"/>
            <a:ext cx="413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naïve group (n = 937)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28059" y="14767763"/>
            <a:ext cx="570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experienced  group</a:t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latin typeface="Arial" pitchFamily="34" charset="0"/>
                <a:cs typeface="Arial" pitchFamily="34" charset="0"/>
              </a:rPr>
              <a:t> (n = 7,210)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507719" y="11143556"/>
            <a:ext cx="866120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796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PLHIV eligible for </a:t>
            </a:r>
            <a:r>
              <a:rPr lang="en-GB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screening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7857653" y="18704397"/>
            <a:ext cx="6282913" cy="4400612"/>
            <a:chOff x="17659846" y="13910855"/>
            <a:chExt cx="5990171" cy="4002303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6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95146">
              <a:off x="17820717" y="14026958"/>
              <a:ext cx="58293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Oval 52"/>
            <p:cNvSpPr/>
            <p:nvPr/>
          </p:nvSpPr>
          <p:spPr>
            <a:xfrm>
              <a:off x="17659846" y="15062983"/>
              <a:ext cx="2232248" cy="20603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atin typeface="Arial" pitchFamily="34" charset="0"/>
                  <a:cs typeface="Arial" pitchFamily="34" charset="0"/>
                </a:rPr>
                <a:t>95.1%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0900206" y="13910855"/>
              <a:ext cx="2232248" cy="20603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atin typeface="Arial" pitchFamily="34" charset="0"/>
                  <a:cs typeface="Arial" pitchFamily="34" charset="0"/>
                </a:rPr>
                <a:t>11.5%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859646" y="17824526"/>
            <a:ext cx="1174589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PLHIV Screened for </a:t>
            </a:r>
            <a:r>
              <a:rPr lang="en-GB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(Frequency of screening)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960562" y="22726196"/>
            <a:ext cx="413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naïve group (n = 891)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081321" y="21318031"/>
            <a:ext cx="565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experienced group</a:t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latin typeface="Arial" pitchFamily="34" charset="0"/>
                <a:cs typeface="Arial" pitchFamily="34" charset="0"/>
              </a:rPr>
              <a:t> (n = 830)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859646" y="24537044"/>
            <a:ext cx="11745898" cy="646331"/>
          </a:xfrm>
          <a:prstGeom prst="rect">
            <a:avLst/>
          </a:prstGeom>
          <a:noFill/>
          <a:ln w="57150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PLHIV with positive </a:t>
            </a:r>
            <a:r>
              <a:rPr lang="en-GB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(Yield of screening)</a:t>
            </a:r>
          </a:p>
        </p:txBody>
      </p:sp>
      <p:grpSp>
        <p:nvGrpSpPr>
          <p:cNvPr id="59" name="Group 58"/>
          <p:cNvGrpSpPr/>
          <p:nvPr/>
        </p:nvGrpSpPr>
        <p:grpSpPr>
          <a:xfrm rot="744735">
            <a:off x="18524445" y="25160330"/>
            <a:ext cx="6265238" cy="4516803"/>
            <a:chOff x="17659846" y="13910855"/>
            <a:chExt cx="5990171" cy="4002303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6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95146">
              <a:off x="17820717" y="14026958"/>
              <a:ext cx="58293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Oval 60"/>
            <p:cNvSpPr/>
            <p:nvPr/>
          </p:nvSpPr>
          <p:spPr>
            <a:xfrm rot="20855265">
              <a:off x="17659846" y="15062983"/>
              <a:ext cx="2232248" cy="206031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Arial" pitchFamily="34" charset="0"/>
                  <a:cs typeface="Arial" pitchFamily="34" charset="0"/>
                </a:rPr>
                <a:t>13.8%</a:t>
              </a:r>
            </a:p>
          </p:txBody>
        </p:sp>
        <p:sp>
          <p:nvSpPr>
            <p:cNvPr id="62" name="Oval 61"/>
            <p:cNvSpPr/>
            <p:nvPr/>
          </p:nvSpPr>
          <p:spPr>
            <a:xfrm rot="20639034">
              <a:off x="20900206" y="13910855"/>
              <a:ext cx="2232248" cy="206031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Arial" pitchFamily="34" charset="0"/>
                  <a:cs typeface="Arial" pitchFamily="34" charset="0"/>
                </a:rPr>
                <a:t>10.5%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6723742" y="28597211"/>
            <a:ext cx="413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naïve group (n = 123)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226066" y="28209451"/>
            <a:ext cx="573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itchFamily="34" charset="0"/>
                <a:cs typeface="Arial" pitchFamily="34" charset="0"/>
              </a:rPr>
              <a:t>ART experienced group</a:t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latin typeface="Arial" pitchFamily="34" charset="0"/>
                <a:cs typeface="Arial" pitchFamily="34" charset="0"/>
              </a:rPr>
              <a:t> (n = 87)</a:t>
            </a:r>
          </a:p>
        </p:txBody>
      </p:sp>
      <p:sp>
        <p:nvSpPr>
          <p:cNvPr id="65" name="Rectangle 64"/>
          <p:cNvSpPr/>
          <p:nvPr/>
        </p:nvSpPr>
        <p:spPr>
          <a:xfrm rot="20400000">
            <a:off x="20200042" y="21081925"/>
            <a:ext cx="1771442" cy="428810"/>
          </a:xfrm>
          <a:prstGeom prst="rect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p&lt; 0.001</a:t>
            </a:r>
          </a:p>
        </p:txBody>
      </p:sp>
      <p:sp>
        <p:nvSpPr>
          <p:cNvPr id="67" name="Rectangle 66"/>
          <p:cNvSpPr/>
          <p:nvPr/>
        </p:nvSpPr>
        <p:spPr>
          <a:xfrm rot="21120000">
            <a:off x="20825423" y="27604461"/>
            <a:ext cx="1645750" cy="492867"/>
          </a:xfrm>
          <a:prstGeom prst="rect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p=0.035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50534" y="9821606"/>
            <a:ext cx="5328592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50978" y="16158310"/>
            <a:ext cx="4968552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73444" y="23935174"/>
            <a:ext cx="4968552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Methods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028998" y="10399957"/>
            <a:ext cx="14329592" cy="4607695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latin typeface="Arial" pitchFamily="34" charset="0"/>
                <a:cs typeface="Arial" pitchFamily="34" charset="0"/>
              </a:rPr>
              <a:t>There was a low frequency of screening  but a high yield of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positivity among ART-experienced  PLHIV with suspected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virological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failure.</a:t>
            </a:r>
            <a:endParaRPr lang="en-GB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665281" y="9862866"/>
            <a:ext cx="603015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028998" y="16187220"/>
            <a:ext cx="14329592" cy="56135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is a need for a guideline recommendation for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screening among PLHIV with suspected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virological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failure</a:t>
            </a:r>
          </a:p>
          <a:p>
            <a:pPr marL="742950" indent="-742950">
              <a:buAutoNum type="arabicPeriod"/>
            </a:pP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Cost-effectiveness studies for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CrAg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screening among PLHIV with suspected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vrirological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failure are needed.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138241" y="15738698"/>
            <a:ext cx="908423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Recommendations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680360" y="26337244"/>
            <a:ext cx="6030158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Arial" pitchFamily="34" charset="0"/>
                <a:cs typeface="Arial" pitchFamily="34" charset="0"/>
              </a:rPr>
              <a:t>PRESENTER</a:t>
            </a:r>
          </a:p>
        </p:txBody>
      </p:sp>
      <p:pic>
        <p:nvPicPr>
          <p:cNvPr id="1028" name="Picture 4" descr="Nutrition Hub Restaurant' s anniversary, Fri, 20 Dec 2019 at 12: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31" y="22289909"/>
            <a:ext cx="2548941" cy="25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ort-Term Interventions Address Health Care Facility Deficiencies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914" y="22584419"/>
            <a:ext cx="2853457" cy="20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016" y="22649622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0" y="30899973"/>
            <a:ext cx="42803763" cy="11979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This project has been supported by the President’s Emergency Plan for AIDS Relief (PEPFAR) through CDC under the terms of 1NU2GGH002046-01-00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975496" y="9514924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6" name="Oval 85"/>
          <p:cNvSpPr/>
          <p:nvPr/>
        </p:nvSpPr>
        <p:spPr>
          <a:xfrm>
            <a:off x="5145189" y="15822821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7" name="Oval 86"/>
          <p:cNvSpPr/>
          <p:nvPr/>
        </p:nvSpPr>
        <p:spPr>
          <a:xfrm>
            <a:off x="5145189" y="23498864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8" name="Oval 87"/>
          <p:cNvSpPr/>
          <p:nvPr/>
        </p:nvSpPr>
        <p:spPr>
          <a:xfrm>
            <a:off x="18857701" y="9221547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9" name="Oval 88"/>
          <p:cNvSpPr/>
          <p:nvPr/>
        </p:nvSpPr>
        <p:spPr>
          <a:xfrm>
            <a:off x="32266529" y="9424594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0" name="Oval 89"/>
          <p:cNvSpPr/>
          <p:nvPr/>
        </p:nvSpPr>
        <p:spPr>
          <a:xfrm>
            <a:off x="30864690" y="15364742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1" name="Oval 90"/>
          <p:cNvSpPr/>
          <p:nvPr/>
        </p:nvSpPr>
        <p:spPr>
          <a:xfrm>
            <a:off x="35134829" y="25701387"/>
            <a:ext cx="1091062" cy="1143744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3" name="AIDS 2020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115606" y="1244114"/>
            <a:ext cx="2965715" cy="296571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7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Benutzerdefiniert</PresentationFormat>
  <Paragraphs>43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Baluku</dc:creator>
  <cp:lastModifiedBy>Alexander Leb</cp:lastModifiedBy>
  <cp:revision>41</cp:revision>
  <dcterms:created xsi:type="dcterms:W3CDTF">2020-06-18T11:52:09Z</dcterms:created>
  <dcterms:modified xsi:type="dcterms:W3CDTF">2020-06-30T13:16:41Z</dcterms:modified>
</cp:coreProperties>
</file>